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4.svg" ContentType="image/svg+xml"/>
  <Override PartName="/ppt/media/image17.svg" ContentType="image/svg+xml"/>
  <Override PartName="/ppt/media/image20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Barlow Medium" panose="00000800000000000000" pitchFamily="34" charset="0"/>
      <p:bold r:id="rId17"/>
    </p:embeddedFont>
    <p:embeddedFont>
      <p:font typeface="Barlow Medium" panose="00000800000000000000" pitchFamily="34" charset="-122"/>
      <p:bold r:id="rId18"/>
    </p:embeddedFont>
    <p:embeddedFont>
      <p:font typeface="Barlow Medium" panose="00000800000000000000" pitchFamily="34" charset="-120"/>
      <p:bold r:id="rId19"/>
    </p:embeddedFont>
    <p:embeddedFont>
      <p:font typeface="Barlow" panose="00000800000000000000" pitchFamily="34" charset="0"/>
      <p:bold r:id="rId20"/>
    </p:embeddedFont>
    <p:embeddedFont>
      <p:font typeface="Barlow" panose="00000800000000000000" pitchFamily="34" charset="-122"/>
      <p:bold r:id="rId21"/>
    </p:embeddedFont>
    <p:embeddedFont>
      <p:font typeface="Barlow" panose="00000800000000000000" pitchFamily="34" charset="-120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sv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7" Type="http://schemas.openxmlformats.org/officeDocument/2006/relationships/notesSlide" Target="../notesSlides/notesSlide6.x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20.sv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sv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389233"/>
            <a:ext cx="5765721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Zomato Delivery System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445318"/>
            <a:ext cx="74159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Revolutionizing Food Delivery in India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65484"/>
            <a:ext cx="7415927" cy="2743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en-US" sz="86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Revolutionizing Food Delivery</a:t>
            </a:r>
            <a:endParaRPr lang="en-US" sz="8600" dirty="0"/>
          </a:p>
        </p:txBody>
      </p:sp>
      <p:sp>
        <p:nvSpPr>
          <p:cNvPr id="4" name="Text 1"/>
          <p:cNvSpPr/>
          <p:nvPr/>
        </p:nvSpPr>
        <p:spPr>
          <a:xfrm>
            <a:off x="6350437" y="5078968"/>
            <a:ext cx="7415927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Zomato continues to innovate, connecting millions of customers with their favorite meals while creating opportunities for restaurants and delivery partners across India.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86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41703"/>
            <a:ext cx="5486400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The Zomato Story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628090" y="2297787"/>
            <a:ext cx="30480" cy="4690110"/>
          </a:xfrm>
          <a:prstGeom prst="roundRect">
            <a:avLst>
              <a:gd name="adj" fmla="val 340200"/>
            </a:avLst>
          </a:prstGeom>
          <a:solidFill>
            <a:srgbClr val="922022"/>
          </a:solidFill>
        </p:spPr>
      </p:sp>
      <p:sp>
        <p:nvSpPr>
          <p:cNvPr id="5" name="Shape 2"/>
          <p:cNvSpPr/>
          <p:nvPr/>
        </p:nvSpPr>
        <p:spPr>
          <a:xfrm>
            <a:off x="6875324" y="2560201"/>
            <a:ext cx="740569" cy="30480"/>
          </a:xfrm>
          <a:prstGeom prst="roundRect">
            <a:avLst>
              <a:gd name="adj" fmla="val 340200"/>
            </a:avLst>
          </a:prstGeom>
          <a:solidFill>
            <a:srgbClr val="922022"/>
          </a:solidFill>
        </p:spPr>
      </p:sp>
      <p:sp>
        <p:nvSpPr>
          <p:cNvPr id="6" name="Shape 3"/>
          <p:cNvSpPr/>
          <p:nvPr/>
        </p:nvSpPr>
        <p:spPr>
          <a:xfrm>
            <a:off x="6350377" y="229778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63486" y="2369701"/>
            <a:ext cx="329089" cy="411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862530" y="2382560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2008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62530" y="2873573"/>
            <a:ext cx="5903833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Founded by Deepinder Goyal &amp; Pankaj Chaddah as a restaurant review platform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875324" y="4419838"/>
            <a:ext cx="740569" cy="30480"/>
          </a:xfrm>
          <a:prstGeom prst="roundRect">
            <a:avLst>
              <a:gd name="adj" fmla="val 340200"/>
            </a:avLst>
          </a:prstGeom>
          <a:solidFill>
            <a:srgbClr val="922022"/>
          </a:solidFill>
        </p:spPr>
      </p:sp>
      <p:sp>
        <p:nvSpPr>
          <p:cNvPr id="11" name="Shape 8"/>
          <p:cNvSpPr/>
          <p:nvPr/>
        </p:nvSpPr>
        <p:spPr>
          <a:xfrm>
            <a:off x="6350377" y="415742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63486" y="4229338"/>
            <a:ext cx="329089" cy="411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862530" y="4242197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Evolution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62530" y="4733211"/>
            <a:ext cx="5903833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Transformed into India's leading online food delivery app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875324" y="6279475"/>
            <a:ext cx="740569" cy="30480"/>
          </a:xfrm>
          <a:prstGeom prst="roundRect">
            <a:avLst>
              <a:gd name="adj" fmla="val 340200"/>
            </a:avLst>
          </a:prstGeom>
          <a:solidFill>
            <a:srgbClr val="922022"/>
          </a:solidFill>
        </p:spPr>
      </p:sp>
      <p:sp>
        <p:nvSpPr>
          <p:cNvPr id="16" name="Shape 13"/>
          <p:cNvSpPr/>
          <p:nvPr/>
        </p:nvSpPr>
        <p:spPr>
          <a:xfrm>
            <a:off x="6350377" y="601706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63486" y="6088975"/>
            <a:ext cx="329089" cy="411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862530" y="6101834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Today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62530" y="6592848"/>
            <a:ext cx="5903833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Operating in 1,000+ cities across India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24827"/>
            <a:ext cx="5486400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Business Model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604379"/>
            <a:ext cx="4136231" cy="2200275"/>
          </a:xfrm>
          <a:prstGeom prst="roundRect">
            <a:avLst>
              <a:gd name="adj" fmla="val 4713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6093" y="3866436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B2C Model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26093" y="4357449"/>
            <a:ext cx="3612118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Connects restaurants, delivery partners, and customers seamlessly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3604379"/>
            <a:ext cx="4136231" cy="2200275"/>
          </a:xfrm>
          <a:prstGeom prst="roundRect">
            <a:avLst>
              <a:gd name="adj" fmla="val 4713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09141" y="3866436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Delivery Fees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509141" y="4357449"/>
            <a:ext cx="3612118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Primary revenue from per-order commissions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3604379"/>
            <a:ext cx="4136231" cy="2200275"/>
          </a:xfrm>
          <a:prstGeom prst="roundRect">
            <a:avLst>
              <a:gd name="adj" fmla="val 4713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2189" y="3866436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Ads &amp; Subscriptions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9892189" y="4357449"/>
            <a:ext cx="3612118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Additional income from Zomato Gold membership and restaurant advertising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59481"/>
            <a:ext cx="5486400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How It Works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739033"/>
            <a:ext cx="246817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128129"/>
            <a:ext cx="4136231" cy="30480"/>
          </a:xfrm>
          <a:prstGeom prst="rect">
            <a:avLst/>
          </a:prstGeom>
          <a:solidFill>
            <a:srgbClr val="F65F62"/>
          </a:solidFill>
        </p:spPr>
      </p:sp>
      <p:sp>
        <p:nvSpPr>
          <p:cNvPr id="5" name="Text 3"/>
          <p:cNvSpPr/>
          <p:nvPr/>
        </p:nvSpPr>
        <p:spPr>
          <a:xfrm>
            <a:off x="864037" y="3312438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Customer Orders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3803452"/>
            <a:ext cx="413623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Browse restaurants and place food order through app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247084" y="2739033"/>
            <a:ext cx="246817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7084" y="3128129"/>
            <a:ext cx="4136231" cy="30480"/>
          </a:xfrm>
          <a:prstGeom prst="rect">
            <a:avLst/>
          </a:prstGeom>
          <a:solidFill>
            <a:srgbClr val="F65F62"/>
          </a:solidFill>
        </p:spPr>
      </p:sp>
      <p:sp>
        <p:nvSpPr>
          <p:cNvPr id="9" name="Text 7"/>
          <p:cNvSpPr/>
          <p:nvPr/>
        </p:nvSpPr>
        <p:spPr>
          <a:xfrm>
            <a:off x="5247084" y="3312438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Restaurant Prepares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247084" y="3803452"/>
            <a:ext cx="413623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Kitchen receives order and begins food preparation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630132" y="2739033"/>
            <a:ext cx="246817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3128129"/>
            <a:ext cx="4136231" cy="30480"/>
          </a:xfrm>
          <a:prstGeom prst="rect">
            <a:avLst/>
          </a:prstGeom>
          <a:solidFill>
            <a:srgbClr val="F65F62"/>
          </a:solidFill>
        </p:spPr>
      </p:sp>
      <p:sp>
        <p:nvSpPr>
          <p:cNvPr id="13" name="Text 11"/>
          <p:cNvSpPr/>
          <p:nvPr/>
        </p:nvSpPr>
        <p:spPr>
          <a:xfrm>
            <a:off x="9630132" y="3312438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Partner Assigned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9630132" y="3803452"/>
            <a:ext cx="413623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Nearest delivery partner automatically matched to order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4037" y="5025509"/>
            <a:ext cx="246817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64037" y="5414605"/>
            <a:ext cx="6327696" cy="30480"/>
          </a:xfrm>
          <a:prstGeom prst="rect">
            <a:avLst/>
          </a:prstGeom>
          <a:solidFill>
            <a:srgbClr val="F65F62"/>
          </a:solidFill>
        </p:spPr>
      </p:sp>
      <p:sp>
        <p:nvSpPr>
          <p:cNvPr id="17" name="Text 15"/>
          <p:cNvSpPr/>
          <p:nvPr/>
        </p:nvSpPr>
        <p:spPr>
          <a:xfrm>
            <a:off x="864037" y="5598914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Real-Time Tracking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864037" y="6089928"/>
            <a:ext cx="6327696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GPS tracking provides live delivery updates to customer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7438549" y="5025509"/>
            <a:ext cx="246817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05</a:t>
            </a:r>
            <a:endParaRPr lang="en-US" sz="1900" dirty="0"/>
          </a:p>
        </p:txBody>
      </p:sp>
      <p:sp>
        <p:nvSpPr>
          <p:cNvPr id="20" name="Shape 18"/>
          <p:cNvSpPr/>
          <p:nvPr/>
        </p:nvSpPr>
        <p:spPr>
          <a:xfrm>
            <a:off x="7438549" y="5414605"/>
            <a:ext cx="6327815" cy="30480"/>
          </a:xfrm>
          <a:prstGeom prst="rect">
            <a:avLst/>
          </a:prstGeom>
          <a:solidFill>
            <a:srgbClr val="F65F62"/>
          </a:solidFill>
        </p:spPr>
      </p:sp>
      <p:sp>
        <p:nvSpPr>
          <p:cNvPr id="21" name="Text 19"/>
          <p:cNvSpPr/>
          <p:nvPr/>
        </p:nvSpPr>
        <p:spPr>
          <a:xfrm>
            <a:off x="7438549" y="5598914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Doorstep Delivery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7438549" y="6089928"/>
            <a:ext cx="6327815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Food delivered fresh to customer's location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04079"/>
            <a:ext cx="5486400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Technology Stack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2506980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AI &amp; Machine Learning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350437" y="3096697"/>
            <a:ext cx="3406854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Route optimization algorithms reduce delivery times and fuel costs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0367129" y="2506980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Real-Time GPS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367129" y="3096697"/>
            <a:ext cx="3406854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Live tracking ensures transparency and accurate delivery estimates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437" y="5028486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Cloud Kitchens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350437" y="5618202"/>
            <a:ext cx="3406854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Expand food availability without physical restaurant locations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67129" y="5028486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Data Analytics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367129" y="5618202"/>
            <a:ext cx="3406854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Personalized recommendations based on user behavior and preferences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33011"/>
            <a:ext cx="5486400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Key Benefits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2314099" y="2825353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Easy Access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316367"/>
            <a:ext cx="4193262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Browse thousands of restaurants instantly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0775" y="3847267"/>
            <a:ext cx="347186" cy="3471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73101" y="2412563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Employment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573101" y="2903577"/>
            <a:ext cx="4193262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Creates jobs for delivery partners across cities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0938" y="3424833"/>
            <a:ext cx="347186" cy="3471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66853" y="4063960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Quick Service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0066853" y="4554974"/>
            <a:ext cx="3699510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Fast delivery with contactless options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04371" y="4530804"/>
            <a:ext cx="347186" cy="34718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573101" y="5715357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Quality Feedback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9573101" y="6206371"/>
            <a:ext cx="4193262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Customer reviews drive continuous improvement</a:t>
            </a:r>
            <a:endParaRPr lang="en-US" sz="19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00938" y="5636657"/>
            <a:ext cx="347186" cy="347186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314099" y="5302448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Safety</a:t>
            </a:r>
            <a:endParaRPr lang="en-US" sz="2150" dirty="0"/>
          </a:p>
        </p:txBody>
      </p:sp>
      <p:sp>
        <p:nvSpPr>
          <p:cNvPr id="20" name="Text 10"/>
          <p:cNvSpPr/>
          <p:nvPr/>
        </p:nvSpPr>
        <p:spPr>
          <a:xfrm>
            <a:off x="864037" y="5793462"/>
            <a:ext cx="4193262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Contactless delivery protects health and privacy</a:t>
            </a:r>
            <a:endParaRPr lang="en-US" sz="190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0775" y="5214223"/>
            <a:ext cx="347186" cy="3471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65910"/>
            <a:ext cx="6177201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Challenges &amp; Competition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745462"/>
            <a:ext cx="6327696" cy="1835706"/>
          </a:xfrm>
          <a:prstGeom prst="roundRect">
            <a:avLst>
              <a:gd name="adj" fmla="val 7970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557" y="2745462"/>
            <a:ext cx="121920" cy="1835706"/>
          </a:xfrm>
          <a:prstGeom prst="roundRect">
            <a:avLst>
              <a:gd name="adj" fmla="val 85050"/>
            </a:avLst>
          </a:prstGeom>
          <a:solidFill>
            <a:srgbClr val="F65F62"/>
          </a:solidFill>
        </p:spPr>
      </p:sp>
      <p:sp>
        <p:nvSpPr>
          <p:cNvPr id="5" name="Text 3"/>
          <p:cNvSpPr/>
          <p:nvPr/>
        </p:nvSpPr>
        <p:spPr>
          <a:xfrm>
            <a:off x="1232773" y="3022759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Peak Hour Delays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32773" y="3513773"/>
            <a:ext cx="5681662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High order volume during lunch and dinner times strains delivery capacity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549" y="2745462"/>
            <a:ext cx="6327815" cy="1835706"/>
          </a:xfrm>
          <a:prstGeom prst="roundRect">
            <a:avLst>
              <a:gd name="adj" fmla="val 7970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08069" y="2745462"/>
            <a:ext cx="121920" cy="1835706"/>
          </a:xfrm>
          <a:prstGeom prst="roundRect">
            <a:avLst>
              <a:gd name="adj" fmla="val 85050"/>
            </a:avLst>
          </a:prstGeom>
          <a:solidFill>
            <a:srgbClr val="F65F62"/>
          </a:solidFill>
        </p:spPr>
      </p:sp>
      <p:sp>
        <p:nvSpPr>
          <p:cNvPr id="9" name="Text 7"/>
          <p:cNvSpPr/>
          <p:nvPr/>
        </p:nvSpPr>
        <p:spPr>
          <a:xfrm>
            <a:off x="7807285" y="3022759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External Factors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807285" y="3513773"/>
            <a:ext cx="5681782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Weather and traffic conditions impact delivery times and partner safety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4037" y="4827984"/>
            <a:ext cx="6327696" cy="1835706"/>
          </a:xfrm>
          <a:prstGeom prst="roundRect">
            <a:avLst>
              <a:gd name="adj" fmla="val 7970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33557" y="4827984"/>
            <a:ext cx="121920" cy="1835706"/>
          </a:xfrm>
          <a:prstGeom prst="roundRect">
            <a:avLst>
              <a:gd name="adj" fmla="val 85050"/>
            </a:avLst>
          </a:prstGeom>
          <a:solidFill>
            <a:srgbClr val="F65F62"/>
          </a:solidFill>
        </p:spPr>
      </p:sp>
      <p:sp>
        <p:nvSpPr>
          <p:cNvPr id="13" name="Text 11"/>
          <p:cNvSpPr/>
          <p:nvPr/>
        </p:nvSpPr>
        <p:spPr>
          <a:xfrm>
            <a:off x="1232773" y="5105281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Partner Concerns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232773" y="5596295"/>
            <a:ext cx="5681662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Fair compensation and safety for delivery partners remain ongoing issues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4827984"/>
            <a:ext cx="6327815" cy="1835706"/>
          </a:xfrm>
          <a:prstGeom prst="roundRect">
            <a:avLst>
              <a:gd name="adj" fmla="val 7970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08069" y="4827984"/>
            <a:ext cx="121920" cy="1835706"/>
          </a:xfrm>
          <a:prstGeom prst="roundRect">
            <a:avLst>
              <a:gd name="adj" fmla="val 85050"/>
            </a:avLst>
          </a:prstGeom>
          <a:solidFill>
            <a:srgbClr val="F65F62"/>
          </a:solidFill>
        </p:spPr>
      </p:sp>
      <p:sp>
        <p:nvSpPr>
          <p:cNvPr id="17" name="Text 15"/>
          <p:cNvSpPr/>
          <p:nvPr/>
        </p:nvSpPr>
        <p:spPr>
          <a:xfrm>
            <a:off x="7807285" y="5105281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Intense Competition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807285" y="5596295"/>
            <a:ext cx="5681782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Rivals like Swiggy and Blinkit compete aggressively for market share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796659"/>
            <a:ext cx="7126367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Digital Transformation Impact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852743"/>
            <a:ext cx="7415927" cy="15801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Zomato has fundamentally changed India's food industry by digitizing restaurant discovery, ordering, and delivery. The platform balances customer convenience with cutting-edge technology, creating value for all stakeholders.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84640"/>
            <a:ext cx="5486400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Future Vision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804761"/>
            <a:ext cx="4136231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0853" y="4792147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Drone Deliveries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110853" y="5283160"/>
            <a:ext cx="3642598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Autonomous aerial delivery for faster service in select areas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7084" y="3434477"/>
            <a:ext cx="4136231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93901" y="4421862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Sustainability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493901" y="4912876"/>
            <a:ext cx="3642598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Electric vehicles and eco-friendly packaging reduce environmental impact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0132" y="3064193"/>
            <a:ext cx="4136231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76949" y="4051578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Expansion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876949" y="4542592"/>
            <a:ext cx="3642598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Continued growth across India and emerging markets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2551</Words>
  <Application>WPS Presentation</Application>
  <PresentationFormat>On-screen Show (16:9)</PresentationFormat>
  <Paragraphs>150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SimSun</vt:lpstr>
      <vt:lpstr>Wingdings</vt:lpstr>
      <vt:lpstr>Barlow Medium</vt:lpstr>
      <vt:lpstr>Barlow Medium</vt:lpstr>
      <vt:lpstr>Barlow Medium</vt:lpstr>
      <vt:lpstr>Barlow</vt:lpstr>
      <vt:lpstr>Barlow</vt:lpstr>
      <vt:lpstr>Barlow</vt:lpstr>
      <vt:lpstr>Barlow Light</vt:lpstr>
      <vt:lpstr>Segoe Print</vt:lpstr>
      <vt:lpstr>Barlow Light</vt:lpstr>
      <vt:lpstr>Barlow Light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wwwsm</cp:lastModifiedBy>
  <cp:revision>2</cp:revision>
  <dcterms:created xsi:type="dcterms:W3CDTF">2025-11-02T08:33:00Z</dcterms:created>
  <dcterms:modified xsi:type="dcterms:W3CDTF">2025-11-04T07:12:08Z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29994917F0F64F08B37118672FD1EA41_12</vt:lpwstr>
  </property>
  <property fmtid="{D5CDD505-2E9C-101B-9397-08002B2CF9AE}" pid="3" name="KSOProductBuildVer">
    <vt:lpwstr>1033-12.2.0.23131</vt:lpwstr>
  </property>
</Properties>
</file>